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3"/>
    <p:restoredTop sz="94610"/>
  </p:normalViewPr>
  <p:slideViewPr>
    <p:cSldViewPr snapToGrid="0" snapToObjects="1">
      <p:cViewPr varScale="1">
        <p:scale>
          <a:sx n="120" d="100"/>
          <a:sy n="120" d="100"/>
        </p:scale>
        <p:origin x="20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54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0" y="344384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  <p:txBody>
          <a:bodyPr/>
          <a:lstStyle/>
          <a:p>
            <a:endParaRPr lang="fr-FR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998470"/>
            <a:ext cx="5332690" cy="833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dirty="0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La matière SNT</a:t>
            </a:r>
            <a:endParaRPr lang="en-US" sz="5249" dirty="0"/>
          </a:p>
        </p:txBody>
      </p:sp>
      <p:sp>
        <p:nvSpPr>
          <p:cNvPr id="6" name="Text 3"/>
          <p:cNvSpPr/>
          <p:nvPr/>
        </p:nvSpPr>
        <p:spPr>
          <a:xfrm>
            <a:off x="833199" y="4164925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fr-FR" sz="17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Mettre l'accent </a:t>
            </a:r>
            <a:r>
              <a:rPr lang="en-US" sz="17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sur la formation des élèves aux enjeux du monde numérique.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  <p:txBody>
          <a:bodyPr/>
          <a:lstStyle/>
          <a:p>
            <a:endParaRPr lang="fr-FR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58176" y="588764"/>
            <a:ext cx="9371648" cy="13342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53"/>
              </a:lnSpc>
              <a:buNone/>
            </a:pPr>
            <a:r>
              <a:rPr lang="fr-FR" sz="4203" b="1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Le rôle de la SNT dans le contexte des autres matières</a:t>
            </a:r>
            <a:endParaRPr lang="fr-FR" sz="4203"/>
          </a:p>
        </p:txBody>
      </p:sp>
      <p:sp>
        <p:nvSpPr>
          <p:cNvPr id="6" name="Shape 3"/>
          <p:cNvSpPr/>
          <p:nvPr/>
        </p:nvSpPr>
        <p:spPr>
          <a:xfrm>
            <a:off x="4458176" y="2243138"/>
            <a:ext cx="9371648" cy="1656874"/>
          </a:xfrm>
          <a:prstGeom prst="roundRect">
            <a:avLst>
              <a:gd name="adj" fmla="val 7731"/>
            </a:avLst>
          </a:prstGeom>
          <a:solidFill>
            <a:srgbClr val="282C32"/>
          </a:solidFill>
          <a:ln/>
        </p:spPr>
        <p:txBody>
          <a:bodyPr/>
          <a:lstStyle/>
          <a:p>
            <a:endParaRPr lang="fr-FR" dirty="0"/>
          </a:p>
        </p:txBody>
      </p:sp>
      <p:sp>
        <p:nvSpPr>
          <p:cNvPr id="7" name="Text 4"/>
          <p:cNvSpPr/>
          <p:nvPr/>
        </p:nvSpPr>
        <p:spPr>
          <a:xfrm>
            <a:off x="4671655" y="2456617"/>
            <a:ext cx="2134910" cy="3334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7"/>
              </a:lnSpc>
              <a:buNone/>
            </a:pPr>
            <a:r>
              <a:rPr lang="fr-FR" sz="2101" b="1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Mathématiques</a:t>
            </a:r>
            <a:endParaRPr lang="fr-FR" sz="2101"/>
          </a:p>
        </p:txBody>
      </p:sp>
      <p:sp>
        <p:nvSpPr>
          <p:cNvPr id="8" name="Text 5"/>
          <p:cNvSpPr/>
          <p:nvPr/>
        </p:nvSpPr>
        <p:spPr>
          <a:xfrm>
            <a:off x="4671655" y="3003590"/>
            <a:ext cx="8944689" cy="6829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85750" indent="-285750">
              <a:lnSpc>
                <a:spcPts val="2690"/>
              </a:lnSpc>
              <a:buFont typeface="Arial" panose="020B0604020202020204" pitchFamily="34" charset="0"/>
              <a:buChar char="•"/>
            </a:pPr>
            <a:r>
              <a:rPr lang="fr-FR" sz="1681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Résolution de problèmes mathématiques complexes </a:t>
            </a:r>
          </a:p>
          <a:p>
            <a:pPr marL="285750" indent="-285750">
              <a:lnSpc>
                <a:spcPts val="2690"/>
              </a:lnSpc>
              <a:buFont typeface="Arial" panose="020B0604020202020204" pitchFamily="34" charset="0"/>
              <a:buChar char="•"/>
            </a:pPr>
            <a:r>
              <a:rPr lang="fr-FR" sz="1681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Visualisation de données.</a:t>
            </a:r>
            <a:endParaRPr lang="fr-FR" sz="1681" dirty="0"/>
          </a:p>
        </p:txBody>
      </p:sp>
      <p:sp>
        <p:nvSpPr>
          <p:cNvPr id="9" name="Shape 6"/>
          <p:cNvSpPr/>
          <p:nvPr/>
        </p:nvSpPr>
        <p:spPr>
          <a:xfrm>
            <a:off x="4458176" y="4113490"/>
            <a:ext cx="9371648" cy="1656874"/>
          </a:xfrm>
          <a:prstGeom prst="roundRect">
            <a:avLst>
              <a:gd name="adj" fmla="val 7731"/>
            </a:avLst>
          </a:prstGeom>
          <a:solidFill>
            <a:srgbClr val="282C32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0" name="Text 7"/>
          <p:cNvSpPr/>
          <p:nvPr/>
        </p:nvSpPr>
        <p:spPr>
          <a:xfrm>
            <a:off x="4671655" y="4326969"/>
            <a:ext cx="2134910" cy="3334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7"/>
              </a:lnSpc>
              <a:buNone/>
            </a:pPr>
            <a:r>
              <a:rPr lang="fr-FR" sz="2101" b="1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Physique-chimie</a:t>
            </a:r>
            <a:endParaRPr lang="fr-FR" sz="2101"/>
          </a:p>
        </p:txBody>
      </p:sp>
      <p:sp>
        <p:nvSpPr>
          <p:cNvPr id="11" name="Text 8"/>
          <p:cNvSpPr/>
          <p:nvPr/>
        </p:nvSpPr>
        <p:spPr>
          <a:xfrm>
            <a:off x="4671655" y="4873943"/>
            <a:ext cx="8944689" cy="6829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85750" indent="-285750">
              <a:lnSpc>
                <a:spcPts val="2690"/>
              </a:lnSpc>
              <a:buFont typeface="Arial" panose="020B0604020202020204" pitchFamily="34" charset="0"/>
              <a:buChar char="•"/>
            </a:pPr>
            <a:r>
              <a:rPr lang="fr-FR" sz="1681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Simuler des phénomènes physiques</a:t>
            </a:r>
          </a:p>
          <a:p>
            <a:pPr marL="285750" indent="-285750">
              <a:lnSpc>
                <a:spcPts val="2690"/>
              </a:lnSpc>
              <a:buFont typeface="Arial" panose="020B0604020202020204" pitchFamily="34" charset="0"/>
              <a:buChar char="•"/>
            </a:pPr>
            <a:r>
              <a:rPr lang="fr-FR" sz="1681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Traiter des données expérimentales.</a:t>
            </a:r>
            <a:endParaRPr lang="fr-FR" sz="1681" dirty="0"/>
          </a:p>
        </p:txBody>
      </p:sp>
      <p:sp>
        <p:nvSpPr>
          <p:cNvPr id="12" name="Shape 9"/>
          <p:cNvSpPr/>
          <p:nvPr/>
        </p:nvSpPr>
        <p:spPr>
          <a:xfrm>
            <a:off x="4458176" y="5983843"/>
            <a:ext cx="9371648" cy="1656874"/>
          </a:xfrm>
          <a:prstGeom prst="roundRect">
            <a:avLst>
              <a:gd name="adj" fmla="val 7731"/>
            </a:avLst>
          </a:prstGeom>
          <a:solidFill>
            <a:srgbClr val="282C32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3" name="Text 10"/>
          <p:cNvSpPr/>
          <p:nvPr/>
        </p:nvSpPr>
        <p:spPr>
          <a:xfrm>
            <a:off x="4671655" y="6197322"/>
            <a:ext cx="2377440" cy="3334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7"/>
              </a:lnSpc>
              <a:buNone/>
            </a:pPr>
            <a:r>
              <a:rPr lang="fr-FR" sz="2101" b="1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Histoire-géographie</a:t>
            </a:r>
            <a:endParaRPr lang="fr-FR" sz="2101"/>
          </a:p>
        </p:txBody>
      </p:sp>
      <p:sp>
        <p:nvSpPr>
          <p:cNvPr id="14" name="Text 11"/>
          <p:cNvSpPr/>
          <p:nvPr/>
        </p:nvSpPr>
        <p:spPr>
          <a:xfrm>
            <a:off x="4671655" y="6744295"/>
            <a:ext cx="8944689" cy="110990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85750" indent="-285750">
              <a:lnSpc>
                <a:spcPts val="2690"/>
              </a:lnSpc>
              <a:buFont typeface="Arial" panose="020B0604020202020204" pitchFamily="34" charset="0"/>
              <a:buChar char="•"/>
            </a:pPr>
            <a:r>
              <a:rPr lang="fr-FR" sz="1681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Analyser les données historiques et géographiques grâce au numérique</a:t>
            </a:r>
          </a:p>
          <a:p>
            <a:pPr marL="285750" indent="-285750">
              <a:lnSpc>
                <a:spcPts val="2690"/>
              </a:lnSpc>
              <a:buFont typeface="Arial" panose="020B0604020202020204" pitchFamily="34" charset="0"/>
              <a:buChar char="•"/>
            </a:pPr>
            <a:r>
              <a:rPr lang="fr-FR" sz="1681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Géolocalisation</a:t>
            </a:r>
          </a:p>
          <a:p>
            <a:pPr marL="285750" indent="-285750">
              <a:lnSpc>
                <a:spcPts val="2690"/>
              </a:lnSpc>
              <a:buFont typeface="Arial" panose="020B0604020202020204" pitchFamily="34" charset="0"/>
              <a:buChar char="•"/>
            </a:pPr>
            <a:r>
              <a:rPr lang="fr-FR" sz="1681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Réseaux Sociaux &amp; Harcèlement scolaire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  <p:txBody>
          <a:bodyPr/>
          <a:lstStyle/>
          <a:p>
            <a:endParaRPr lang="fr-FR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44127" y="902970"/>
            <a:ext cx="9121140" cy="6555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162"/>
              </a:lnSpc>
              <a:buNone/>
            </a:pPr>
            <a:r>
              <a:rPr lang="en-US" sz="4129" b="1" dirty="0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Le lien entre SNT et la Physique-Chimie</a:t>
            </a:r>
            <a:endParaRPr lang="en-US" sz="4129" dirty="0"/>
          </a:p>
        </p:txBody>
      </p:sp>
      <p:sp>
        <p:nvSpPr>
          <p:cNvPr id="6" name="Shape 3"/>
          <p:cNvSpPr/>
          <p:nvPr/>
        </p:nvSpPr>
        <p:spPr>
          <a:xfrm>
            <a:off x="4711541" y="1873091"/>
            <a:ext cx="94298" cy="5453539"/>
          </a:xfrm>
          <a:prstGeom prst="rect">
            <a:avLst/>
          </a:prstGeom>
          <a:solidFill>
            <a:srgbClr val="282C32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7" name="Shape 4"/>
          <p:cNvSpPr/>
          <p:nvPr/>
        </p:nvSpPr>
        <p:spPr>
          <a:xfrm>
            <a:off x="4994672" y="2225754"/>
            <a:ext cx="734139" cy="94298"/>
          </a:xfrm>
          <a:prstGeom prst="rect">
            <a:avLst/>
          </a:prstGeom>
          <a:solidFill>
            <a:srgbClr val="282C32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8" name="Shape 5"/>
          <p:cNvSpPr/>
          <p:nvPr/>
        </p:nvSpPr>
        <p:spPr>
          <a:xfrm>
            <a:off x="4522708" y="2036921"/>
            <a:ext cx="471964" cy="471964"/>
          </a:xfrm>
          <a:prstGeom prst="roundRect">
            <a:avLst>
              <a:gd name="adj" fmla="val 26667"/>
            </a:avLst>
          </a:prstGeom>
          <a:solidFill>
            <a:srgbClr val="282C32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9" name="Text 6"/>
          <p:cNvSpPr/>
          <p:nvPr/>
        </p:nvSpPr>
        <p:spPr>
          <a:xfrm>
            <a:off x="4701540" y="2076212"/>
            <a:ext cx="114300" cy="393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97"/>
              </a:lnSpc>
              <a:buNone/>
            </a:pPr>
            <a:r>
              <a:rPr lang="en-US" sz="2478" b="1" dirty="0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1</a:t>
            </a:r>
            <a:endParaRPr lang="en-US" sz="2478" dirty="0"/>
          </a:p>
        </p:txBody>
      </p:sp>
      <p:sp>
        <p:nvSpPr>
          <p:cNvPr id="10" name="Text 7"/>
          <p:cNvSpPr/>
          <p:nvPr/>
        </p:nvSpPr>
        <p:spPr>
          <a:xfrm>
            <a:off x="5912406" y="2082760"/>
            <a:ext cx="2097643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1"/>
              </a:lnSpc>
              <a:buNone/>
            </a:pPr>
            <a:r>
              <a:rPr lang="en-US" sz="2065" b="1" dirty="0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Python</a:t>
            </a:r>
            <a:endParaRPr lang="en-US" sz="2065" dirty="0"/>
          </a:p>
        </p:txBody>
      </p:sp>
      <p:sp>
        <p:nvSpPr>
          <p:cNvPr id="11" name="Text 8"/>
          <p:cNvSpPr/>
          <p:nvPr/>
        </p:nvSpPr>
        <p:spPr>
          <a:xfrm>
            <a:off x="5912406" y="2620089"/>
            <a:ext cx="7931468" cy="6712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43"/>
              </a:lnSpc>
              <a:buNone/>
            </a:pPr>
            <a:r>
              <a:rPr lang="en-US" sz="1652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Python est un langage de programmation utilisé dans la physique et la chimie pour modéliser et simuler des phénomènes complexes.</a:t>
            </a:r>
            <a:endParaRPr lang="en-US" sz="1652" dirty="0"/>
          </a:p>
        </p:txBody>
      </p:sp>
      <p:sp>
        <p:nvSpPr>
          <p:cNvPr id="12" name="Shape 9"/>
          <p:cNvSpPr/>
          <p:nvPr/>
        </p:nvSpPr>
        <p:spPr>
          <a:xfrm>
            <a:off x="4994672" y="4113490"/>
            <a:ext cx="734139" cy="94298"/>
          </a:xfrm>
          <a:prstGeom prst="rect">
            <a:avLst/>
          </a:prstGeom>
          <a:solidFill>
            <a:srgbClr val="282C32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3" name="Shape 10"/>
          <p:cNvSpPr/>
          <p:nvPr/>
        </p:nvSpPr>
        <p:spPr>
          <a:xfrm>
            <a:off x="4522708" y="3924657"/>
            <a:ext cx="471964" cy="471964"/>
          </a:xfrm>
          <a:prstGeom prst="roundRect">
            <a:avLst>
              <a:gd name="adj" fmla="val 26667"/>
            </a:avLst>
          </a:prstGeom>
          <a:solidFill>
            <a:srgbClr val="282C32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4" name="Text 11"/>
          <p:cNvSpPr/>
          <p:nvPr/>
        </p:nvSpPr>
        <p:spPr>
          <a:xfrm>
            <a:off x="4671060" y="3963948"/>
            <a:ext cx="175260" cy="393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97"/>
              </a:lnSpc>
              <a:buNone/>
            </a:pPr>
            <a:r>
              <a:rPr lang="en-US" sz="2478" b="1" dirty="0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2</a:t>
            </a:r>
            <a:endParaRPr lang="en-US" sz="2478" dirty="0"/>
          </a:p>
        </p:txBody>
      </p:sp>
      <p:sp>
        <p:nvSpPr>
          <p:cNvPr id="15" name="Text 12"/>
          <p:cNvSpPr/>
          <p:nvPr/>
        </p:nvSpPr>
        <p:spPr>
          <a:xfrm>
            <a:off x="5912406" y="3970496"/>
            <a:ext cx="2308860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1"/>
              </a:lnSpc>
              <a:buNone/>
            </a:pPr>
            <a:r>
              <a:rPr lang="en-US" sz="2065" b="1" dirty="0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Analyse de données</a:t>
            </a:r>
            <a:endParaRPr lang="en-US" sz="2065" dirty="0"/>
          </a:p>
        </p:txBody>
      </p:sp>
      <p:sp>
        <p:nvSpPr>
          <p:cNvPr id="16" name="Text 13"/>
          <p:cNvSpPr/>
          <p:nvPr/>
        </p:nvSpPr>
        <p:spPr>
          <a:xfrm>
            <a:off x="5912406" y="4507825"/>
            <a:ext cx="7931468" cy="6712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43"/>
              </a:lnSpc>
              <a:buNone/>
            </a:pPr>
            <a:r>
              <a:rPr lang="en-US" sz="1652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Les outils de la SNT permettent de traiter et d'analyser des données expérimentales pour en extraire des informations pertinentes.</a:t>
            </a:r>
            <a:endParaRPr lang="en-US" sz="1652" dirty="0"/>
          </a:p>
        </p:txBody>
      </p:sp>
      <p:sp>
        <p:nvSpPr>
          <p:cNvPr id="17" name="Shape 14"/>
          <p:cNvSpPr/>
          <p:nvPr/>
        </p:nvSpPr>
        <p:spPr>
          <a:xfrm>
            <a:off x="4994672" y="6001226"/>
            <a:ext cx="734139" cy="94298"/>
          </a:xfrm>
          <a:prstGeom prst="rect">
            <a:avLst/>
          </a:prstGeom>
          <a:solidFill>
            <a:srgbClr val="282C32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8" name="Shape 15"/>
          <p:cNvSpPr/>
          <p:nvPr/>
        </p:nvSpPr>
        <p:spPr>
          <a:xfrm>
            <a:off x="4522708" y="5812393"/>
            <a:ext cx="471964" cy="471964"/>
          </a:xfrm>
          <a:prstGeom prst="roundRect">
            <a:avLst>
              <a:gd name="adj" fmla="val 26667"/>
            </a:avLst>
          </a:prstGeom>
          <a:solidFill>
            <a:srgbClr val="282C32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9" name="Text 16"/>
          <p:cNvSpPr/>
          <p:nvPr/>
        </p:nvSpPr>
        <p:spPr>
          <a:xfrm>
            <a:off x="4674870" y="5851684"/>
            <a:ext cx="167640" cy="393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97"/>
              </a:lnSpc>
              <a:buNone/>
            </a:pPr>
            <a:r>
              <a:rPr lang="en-US" sz="2478" b="1" dirty="0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3</a:t>
            </a:r>
            <a:endParaRPr lang="en-US" sz="2478" dirty="0"/>
          </a:p>
        </p:txBody>
      </p:sp>
      <p:sp>
        <p:nvSpPr>
          <p:cNvPr id="20" name="Text 17"/>
          <p:cNvSpPr/>
          <p:nvPr/>
        </p:nvSpPr>
        <p:spPr>
          <a:xfrm>
            <a:off x="5912406" y="5858232"/>
            <a:ext cx="3101340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1"/>
              </a:lnSpc>
              <a:buNone/>
            </a:pPr>
            <a:r>
              <a:rPr lang="en-US" sz="2065" b="1" dirty="0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Simulation et modélisation</a:t>
            </a:r>
            <a:endParaRPr lang="en-US" sz="2065" dirty="0"/>
          </a:p>
        </p:txBody>
      </p:sp>
      <p:sp>
        <p:nvSpPr>
          <p:cNvPr id="21" name="Text 18"/>
          <p:cNvSpPr/>
          <p:nvPr/>
        </p:nvSpPr>
        <p:spPr>
          <a:xfrm>
            <a:off x="5912406" y="6395561"/>
            <a:ext cx="7931468" cy="6712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43"/>
              </a:lnSpc>
              <a:buNone/>
            </a:pPr>
            <a:r>
              <a:rPr lang="en-US" sz="1652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Les outils de simulation permettent de tester des hypothèses et de visualiser les résultats de manière précise.</a:t>
            </a:r>
            <a:endParaRPr lang="en-US" sz="165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4" name="Text 2"/>
          <p:cNvSpPr/>
          <p:nvPr/>
        </p:nvSpPr>
        <p:spPr>
          <a:xfrm>
            <a:off x="1760220" y="1157645"/>
            <a:ext cx="10126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Utilisation de Python en Physique-Chimie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220" y="2296358"/>
            <a:ext cx="3481149" cy="2151459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760220" y="4725472"/>
            <a:ext cx="31927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Programmation en Python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1760220" y="5294828"/>
            <a:ext cx="3481149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Python est un langage de programmation utilisé pour résoudre des problèmes complexes en physique et en chimie.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625" y="2296358"/>
            <a:ext cx="3481149" cy="215145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574625" y="4725472"/>
            <a:ext cx="32232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Expérimentation physique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574625" y="5294828"/>
            <a:ext cx="3481149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La SNT permet d'améliorer la prise de données expérimentales en utilisant des outils numériques.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9031" y="2296358"/>
            <a:ext cx="3481149" cy="2151459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389031" y="4725472"/>
            <a:ext cx="32537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Expérimentation chimique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389031" y="5294828"/>
            <a:ext cx="3481149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La modélisation et la simulation de réactions chimiques permettent de comprendre davantage le comportement des molécules.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  <p:txBody>
          <a:bodyPr/>
          <a:lstStyle/>
          <a:p>
            <a:endParaRPr lang="fr-FR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736521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Le lien entre SNT et les Mathématiques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833199" y="2632115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282C32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7" name="Text 4"/>
          <p:cNvSpPr/>
          <p:nvPr/>
        </p:nvSpPr>
        <p:spPr>
          <a:xfrm>
            <a:off x="1025962" y="2673787"/>
            <a:ext cx="1143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1555313" y="270843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Python</a:t>
            </a:r>
            <a:endParaRPr lang="en-US" sz="2187" dirty="0"/>
          </a:p>
        </p:txBody>
      </p:sp>
      <p:sp>
        <p:nvSpPr>
          <p:cNvPr id="9" name="Text 6"/>
          <p:cNvSpPr/>
          <p:nvPr/>
        </p:nvSpPr>
        <p:spPr>
          <a:xfrm>
            <a:off x="1555313" y="3277791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Python est un outil puissant pour la résolution de problèmes mathématiques complexes.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833199" y="4384358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282C32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1" name="Text 8"/>
          <p:cNvSpPr/>
          <p:nvPr/>
        </p:nvSpPr>
        <p:spPr>
          <a:xfrm>
            <a:off x="991672" y="4426029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9"/>
          <p:cNvSpPr/>
          <p:nvPr/>
        </p:nvSpPr>
        <p:spPr>
          <a:xfrm>
            <a:off x="1555313" y="4460677"/>
            <a:ext cx="30556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Visualisation de données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1555313" y="5030033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Les outils de la SNT permettent de visualiser et de représenter graphiquement des données mathématiques complexes.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833199" y="6136600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282C32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5" name="Text 12"/>
          <p:cNvSpPr/>
          <p:nvPr/>
        </p:nvSpPr>
        <p:spPr>
          <a:xfrm>
            <a:off x="991672" y="6178272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3</a:t>
            </a:r>
            <a:endParaRPr lang="en-US" sz="2624" dirty="0"/>
          </a:p>
        </p:txBody>
      </p:sp>
      <p:sp>
        <p:nvSpPr>
          <p:cNvPr id="16" name="Text 13"/>
          <p:cNvSpPr/>
          <p:nvPr/>
        </p:nvSpPr>
        <p:spPr>
          <a:xfrm>
            <a:off x="1555313" y="621291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Algorithme</a:t>
            </a:r>
            <a:endParaRPr lang="en-US" sz="2187" dirty="0"/>
          </a:p>
        </p:txBody>
      </p:sp>
      <p:sp>
        <p:nvSpPr>
          <p:cNvPr id="17" name="Text 14"/>
          <p:cNvSpPr/>
          <p:nvPr/>
        </p:nvSpPr>
        <p:spPr>
          <a:xfrm>
            <a:off x="1555313" y="6782276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Les algorithmes permettent de résoudre des problèmes mathématiques sur ordinateur.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0" y="286345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4" name="Text 2"/>
          <p:cNvSpPr/>
          <p:nvPr/>
        </p:nvSpPr>
        <p:spPr>
          <a:xfrm>
            <a:off x="1895713" y="596979"/>
            <a:ext cx="10838974" cy="13549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334"/>
              </a:lnSpc>
              <a:buNone/>
            </a:pPr>
            <a:r>
              <a:rPr lang="en-US" sz="4267" b="1" dirty="0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Résolution de problèmes mathématiques avec Python</a:t>
            </a:r>
            <a:endParaRPr lang="en-US" sz="4267" dirty="0"/>
          </a:p>
        </p:txBody>
      </p:sp>
      <p:sp>
        <p:nvSpPr>
          <p:cNvPr id="5" name="Text 3"/>
          <p:cNvSpPr/>
          <p:nvPr/>
        </p:nvSpPr>
        <p:spPr>
          <a:xfrm>
            <a:off x="1895713" y="2493764"/>
            <a:ext cx="3741420" cy="4063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00"/>
              </a:lnSpc>
              <a:buNone/>
            </a:pPr>
            <a:r>
              <a:rPr lang="en-US" sz="2560" b="1" dirty="0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Visualisation des données</a:t>
            </a:r>
            <a:endParaRPr lang="en-US" sz="256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713" y="3143964"/>
            <a:ext cx="5151029" cy="266040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895713" y="6050280"/>
            <a:ext cx="5155049" cy="13873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1"/>
              </a:lnSpc>
              <a:buNone/>
            </a:pPr>
            <a:r>
              <a:rPr lang="en-US" sz="1707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Python permet la visualisation de données mathématiques dans des formats interactifs, offrant une compréhension plus profonde des problèmes mathématiques complexes.</a:t>
            </a:r>
            <a:endParaRPr lang="en-US" sz="1707" dirty="0"/>
          </a:p>
        </p:txBody>
      </p:sp>
      <p:sp>
        <p:nvSpPr>
          <p:cNvPr id="8" name="Text 5"/>
          <p:cNvSpPr/>
          <p:nvPr/>
        </p:nvSpPr>
        <p:spPr>
          <a:xfrm>
            <a:off x="7587258" y="2493764"/>
            <a:ext cx="2601278" cy="4063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00"/>
              </a:lnSpc>
              <a:buNone/>
            </a:pPr>
            <a:r>
              <a:rPr lang="fr-FR" sz="2560" b="1" dirty="0">
                <a:solidFill>
                  <a:srgbClr val="60A9FF"/>
                </a:solidFill>
                <a:latin typeface="Barlow" pitchFamily="34" charset="0"/>
              </a:rPr>
              <a:t>Différents outils</a:t>
            </a:r>
          </a:p>
        </p:txBody>
      </p:sp>
      <p:sp>
        <p:nvSpPr>
          <p:cNvPr id="9" name="Text 6"/>
          <p:cNvSpPr/>
          <p:nvPr/>
        </p:nvSpPr>
        <p:spPr>
          <a:xfrm>
            <a:off x="7587258" y="3116818"/>
            <a:ext cx="5155049" cy="104048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1"/>
              </a:lnSpc>
              <a:buNone/>
            </a:pPr>
            <a:r>
              <a:rPr lang="en-US" sz="1707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Python fournit une suite d'outils extrêmement efficaces pour la résolution de problèmes mathématiques numériques.</a:t>
            </a:r>
            <a:endParaRPr lang="en-US" sz="1707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7258" y="4401145"/>
            <a:ext cx="5155049" cy="290107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0" y="312658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4" name="Text 2"/>
          <p:cNvSpPr/>
          <p:nvPr/>
        </p:nvSpPr>
        <p:spPr>
          <a:xfrm>
            <a:off x="1760220" y="1802844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Conclusion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1760220" y="2941558"/>
            <a:ext cx="3555206" cy="3485078"/>
          </a:xfrm>
          <a:prstGeom prst="roundRect">
            <a:avLst>
              <a:gd name="adj" fmla="val 3825"/>
            </a:avLst>
          </a:prstGeom>
          <a:solidFill>
            <a:srgbClr val="282C32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6" name="Text 4"/>
          <p:cNvSpPr/>
          <p:nvPr/>
        </p:nvSpPr>
        <p:spPr>
          <a:xfrm>
            <a:off x="1982391" y="3163729"/>
            <a:ext cx="311086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Des outils numériques pour toutes les matières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1982390" y="4481940"/>
            <a:ext cx="3110865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La SNT offre de nombreux outils numériques aux autres matières pour analyser et comprendre les données.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5537596" y="2628960"/>
            <a:ext cx="3555206" cy="3485078"/>
          </a:xfrm>
          <a:prstGeom prst="roundRect">
            <a:avLst>
              <a:gd name="adj" fmla="val 3825"/>
            </a:avLst>
          </a:prstGeom>
          <a:solidFill>
            <a:srgbClr val="282C32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9" name="Text 7"/>
          <p:cNvSpPr/>
          <p:nvPr/>
        </p:nvSpPr>
        <p:spPr>
          <a:xfrm>
            <a:off x="5759768" y="3163729"/>
            <a:ext cx="3110865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Amélioration de la compréhension de chaque matière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5686469" y="4468773"/>
            <a:ext cx="3110865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Les outils numériques permettent une meilleure compréhension des concepts de chaque matière.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9314974" y="2941558"/>
            <a:ext cx="3555206" cy="3485078"/>
          </a:xfrm>
          <a:prstGeom prst="roundRect">
            <a:avLst>
              <a:gd name="adj" fmla="val 3825"/>
            </a:avLst>
          </a:prstGeom>
          <a:solidFill>
            <a:srgbClr val="282C32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2" name="Text 10"/>
          <p:cNvSpPr/>
          <p:nvPr/>
        </p:nvSpPr>
        <p:spPr>
          <a:xfrm>
            <a:off x="9537144" y="3163729"/>
            <a:ext cx="311086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Réduction des barrières entre les matières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9537143" y="4371499"/>
            <a:ext cx="3110865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La numérisation réduit les barrières entre les matières pour une meilleure compréhension des problèmes.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378</Words>
  <Application>Microsoft Macintosh PowerPoint</Application>
  <PresentationFormat>Personnalisé</PresentationFormat>
  <Paragraphs>59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Barlow</vt:lpstr>
      <vt:lpstr>Calibri</vt:lpstr>
      <vt:lpstr>Montserrat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Florian Mathieu</cp:lastModifiedBy>
  <cp:revision>3</cp:revision>
  <dcterms:created xsi:type="dcterms:W3CDTF">2023-11-08T09:37:32Z</dcterms:created>
  <dcterms:modified xsi:type="dcterms:W3CDTF">2023-11-10T09:47:49Z</dcterms:modified>
</cp:coreProperties>
</file>